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Karla Light"/>
      <p:regular r:id="rId32"/>
      <p:bold r:id="rId33"/>
      <p:italic r:id="rId34"/>
      <p:boldItalic r:id="rId35"/>
    </p:embeddedFont>
    <p:embeddedFont>
      <p:font typeface="Karla SemiBold"/>
      <p:regular r:id="rId36"/>
      <p:bold r:id="rId37"/>
      <p:italic r:id="rId38"/>
      <p:boldItalic r:id="rId39"/>
    </p:embeddedFont>
    <p:embeddedFont>
      <p:font typeface="Encode Sans Semi Condensed"/>
      <p:regular r:id="rId40"/>
      <p:bold r:id="rId41"/>
    </p:embeddedFont>
    <p:embeddedFont>
      <p:font typeface="Arapey"/>
      <p:regular r:id="rId42"/>
      <p:italic r:id="rId43"/>
    </p:embeddedFont>
    <p:embeddedFont>
      <p:font typeface="Karla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793F0B-6D3C-4909-B688-66A348AEA52E}">
  <a:tblStyle styleId="{B3793F0B-6D3C-4909-B688-66A348AEA52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ncodeSansSemiCondensed-regular.fntdata"/><Relationship Id="rId20" Type="http://schemas.openxmlformats.org/officeDocument/2006/relationships/slide" Target="slides/slide14.xml"/><Relationship Id="rId42" Type="http://schemas.openxmlformats.org/officeDocument/2006/relationships/font" Target="fonts/Arapey-regular.fntdata"/><Relationship Id="rId41" Type="http://schemas.openxmlformats.org/officeDocument/2006/relationships/font" Target="fonts/EncodeSansSemiCondensed-bold.fntdata"/><Relationship Id="rId22" Type="http://schemas.openxmlformats.org/officeDocument/2006/relationships/slide" Target="slides/slide16.xml"/><Relationship Id="rId44" Type="http://schemas.openxmlformats.org/officeDocument/2006/relationships/font" Target="fonts/Karla-regular.fntdata"/><Relationship Id="rId21" Type="http://schemas.openxmlformats.org/officeDocument/2006/relationships/slide" Target="slides/slide15.xml"/><Relationship Id="rId43" Type="http://schemas.openxmlformats.org/officeDocument/2006/relationships/font" Target="fonts/Arapey-italic.fntdata"/><Relationship Id="rId24" Type="http://schemas.openxmlformats.org/officeDocument/2006/relationships/slide" Target="slides/slide18.xml"/><Relationship Id="rId46" Type="http://schemas.openxmlformats.org/officeDocument/2006/relationships/font" Target="fonts/Karla-italic.fntdata"/><Relationship Id="rId23" Type="http://schemas.openxmlformats.org/officeDocument/2006/relationships/slide" Target="slides/slide17.xml"/><Relationship Id="rId45" Type="http://schemas.openxmlformats.org/officeDocument/2006/relationships/font" Target="fonts/Karl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Karla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KarlaLight-bold.fntdata"/><Relationship Id="rId10" Type="http://schemas.openxmlformats.org/officeDocument/2006/relationships/slide" Target="slides/slide4.xml"/><Relationship Id="rId32" Type="http://schemas.openxmlformats.org/officeDocument/2006/relationships/font" Target="fonts/KarlaLight-regular.fntdata"/><Relationship Id="rId13" Type="http://schemas.openxmlformats.org/officeDocument/2006/relationships/slide" Target="slides/slide7.xml"/><Relationship Id="rId35" Type="http://schemas.openxmlformats.org/officeDocument/2006/relationships/font" Target="fonts/Karla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KarlaLight-italic.fntdata"/><Relationship Id="rId15" Type="http://schemas.openxmlformats.org/officeDocument/2006/relationships/slide" Target="slides/slide9.xml"/><Relationship Id="rId37" Type="http://schemas.openxmlformats.org/officeDocument/2006/relationships/font" Target="fonts/KarlaSemiBold-bold.fntdata"/><Relationship Id="rId14" Type="http://schemas.openxmlformats.org/officeDocument/2006/relationships/slide" Target="slides/slide8.xml"/><Relationship Id="rId36" Type="http://schemas.openxmlformats.org/officeDocument/2006/relationships/font" Target="fonts/Karla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Karla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Karla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d510eff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d510eff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hidden dimension and why we chose, segue into hyperparameter search.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d184567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dd184567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35dfaad9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35dfaad9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510eff3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d510eff3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correlation with higher batch size, mid-to-high hidden_dim, low learning_rate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d510eff31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d510eff31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E363D"/>
                </a:solidFill>
                <a:latin typeface="Arapey"/>
                <a:ea typeface="Arapey"/>
                <a:cs typeface="Arapey"/>
                <a:sym typeface="Arapey"/>
              </a:rPr>
              <a:t>Give Hyperparameters</a:t>
            </a:r>
            <a:endParaRPr sz="6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510eff3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d510eff3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d510eff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d510eff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d510eff3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d510eff3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d510eff3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d510eff3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dd18456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dd18456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d510ef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d510ef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7a26c9f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7a26c9f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7a26c9f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7a26c9f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d510eff3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d510eff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d510eff31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d510eff31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Subjectiveness in sorting. </a:t>
            </a:r>
            <a:r>
              <a:rPr lang="en" sz="13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Reading, sorting, copying, and pasting 1000+ emails took a long time</a:t>
            </a:r>
            <a:endParaRPr sz="13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Karla Light"/>
              <a:ea typeface="Karla Light"/>
              <a:cs typeface="Karla Light"/>
              <a:sym typeface="Karla Light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d510eff31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d510eff31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 examples: name of sender, </a:t>
            </a:r>
            <a:r>
              <a:rPr lang="en"/>
              <a:t>presence</a:t>
            </a:r>
            <a:r>
              <a:rPr lang="en"/>
              <a:t> of key words, presence of visuals, etc.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d510eff3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d510eff3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dd184567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dd184567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d510eff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d510eff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Standardized -&gt; lowercasing, punctuation, number stripping,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dataset was quite balanced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d510eff31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d510eff31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alerts: 'order': 218, 'email': 169, 'please': 149, 'account': 147, 'password': 71, 'information': 70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academics: 'course': 124, 'students': 121, 'about': 83, 'final': 82, 'questions': 82, 'engineering': 81, 'student': 67, 'question': 63, 'academic': 60, 'posted': 59, 'faculty': 57, 'office': 54, 'courses': 54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professional: 'application': 177, 'please': 162, 'interview': 145, 'thank': 133, 'position': 100, 'interest': 68, 'about': 66, 'assessment': 59, 'process': 54, 'email': 53, 'would': 53, 'experience': 46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personal: 'practice': 45, 'please': 36, 'should': 35, 'think': 32, 'would': 32, 'about': 28, 'could': 24, 'going': 20, 'other': 19, 'email': 19, 'meeting': 18, 'first': 18, 'everyone': 17, 'attend': 17, 'really': 16, 'before': 16, 'thank': 16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promotion and events:'students': 275, 'engineering': 198, 'november': 151, 'student': 144, 'university': 143, 'about': 137, 'please': 118, 'online': 112, 'research': 102, 'toronto': 91, 'information': 91, 'learn': 88, 'first': 78, 'program': 77, 'their': 77, 'event': 75, 'events': 74, 'virtual': 71, 'faculty': 71, 'through': 69, 'learning': 69, 'career': 68, 'health': 68, 'email': 62, 'engsci': 62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TEST: Examples in each class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3    118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1    116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2    113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4    111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0    111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Name: label, dtype: int64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TRAIN: Examples in each class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3    376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1    370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2    363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4    355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0    355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VALIDATION: Examples in each class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3    94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1    93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2    91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0    89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4    88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d510eff31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d510eff31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Academics: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'COURSE': 112, 'STUDENTS': 110, 'PLEASE': 108, 'ENGINEERING': 81, 'FINAL': 65, 'QUESTIONS': 64, 'ABOUT': 63, 'STUDENT': 57, 'ACADEMIC': 48,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'OFFICE': 47</a:t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Alerts: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'ORDER': 161, 'EMAIL': 135, 'PLEASE': 102, 'ACCOUNT': 94, 'THANK': 51, 'NUMBER': 47, 'INFORMATION': 46, 'ADDRESS': 45, 'PASSWORD': 45, 'RECEIPT': 35</a:t>
            </a:r>
            <a:endParaRPr sz="2000">
              <a:solidFill>
                <a:srgbClr val="2E363D"/>
              </a:solidFill>
              <a:latin typeface="Karla Light"/>
              <a:ea typeface="Karla Light"/>
              <a:cs typeface="Karla Light"/>
              <a:sym typeface="Karla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d510eff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d510eff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Comment on effects of each step of processing</a:t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Case 1: No data augmentation 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Case 2: Partial (0.35) augmentation 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Case 3: Full (0.5) augmentation </a:t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35dfaad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35dfaad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Comment on effects of each step of processing</a:t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Case 1: No data augmentation 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Case 2: Partial (0.35) augmentation 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Case 3: Full (0.5) augmentation </a:t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5dfaad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35dfaad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Comment on effects of each step of processing</a:t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Case 1: No data augmentation 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Case 2: Partial (0.35) augmentation 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Case 3: Full (0.5) augmentation </a:t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rect b="b" l="l" r="r" t="t"/>
            <a:pathLst>
              <a:path extrusionOk="0" h="2258121" w="4014438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rect b="b" l="l" r="r" t="t"/>
            <a:pathLst>
              <a:path extrusionOk="0" h="1376850" w="1376904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rect b="b" l="l" r="r" t="t"/>
            <a:pathLst>
              <a:path extrusionOk="0" h="2258121" w="4014438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Small hole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25"/>
            <a:ext cx="9142883" cy="5142871"/>
          </a:xfrm>
          <a:custGeom>
            <a:rect b="b" l="l" r="r" t="t"/>
            <a:pathLst>
              <a:path extrusionOk="0" h="2258121" w="4014438">
                <a:moveTo>
                  <a:pt x="3043092" y="0"/>
                </a:moveTo>
                <a:cubicBezTo>
                  <a:pt x="3095509" y="23543"/>
                  <a:pt x="3152046" y="49909"/>
                  <a:pt x="3213600" y="78595"/>
                </a:cubicBezTo>
                <a:cubicBezTo>
                  <a:pt x="3550416" y="235660"/>
                  <a:pt x="3737756" y="323016"/>
                  <a:pt x="3802991" y="502244"/>
                </a:cubicBezTo>
                <a:cubicBezTo>
                  <a:pt x="3868225" y="681472"/>
                  <a:pt x="3780870" y="868833"/>
                  <a:pt x="3623805" y="1205649"/>
                </a:cubicBezTo>
                <a:cubicBezTo>
                  <a:pt x="3466740" y="1542465"/>
                  <a:pt x="3379384" y="1729805"/>
                  <a:pt x="3200156" y="1795040"/>
                </a:cubicBezTo>
                <a:cubicBezTo>
                  <a:pt x="3020928" y="1860274"/>
                  <a:pt x="2833567" y="1772918"/>
                  <a:pt x="2496772" y="1615853"/>
                </a:cubicBezTo>
                <a:cubicBezTo>
                  <a:pt x="2159977" y="1458789"/>
                  <a:pt x="1972595" y="1371433"/>
                  <a:pt x="1907361" y="1192205"/>
                </a:cubicBezTo>
                <a:cubicBezTo>
                  <a:pt x="1842126" y="1012977"/>
                  <a:pt x="1929503" y="825615"/>
                  <a:pt x="2086546" y="488821"/>
                </a:cubicBezTo>
                <a:cubicBezTo>
                  <a:pt x="2193515" y="259412"/>
                  <a:pt x="2268158" y="99378"/>
                  <a:pt x="2361515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831963" y="248075"/>
            <a:ext cx="5480078" cy="5479863"/>
          </a:xfrm>
          <a:custGeom>
            <a:rect b="b" l="l" r="r" t="t"/>
            <a:pathLst>
              <a:path extrusionOk="0" h="1376850" w="1376904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85" y="1433"/>
            <a:ext cx="9144087" cy="5143548"/>
            <a:chOff x="32524" y="4599878"/>
            <a:chExt cx="4014438" cy="2258121"/>
          </a:xfrm>
        </p:grpSpPr>
        <p:sp>
          <p:nvSpPr>
            <p:cNvPr id="15" name="Google Shape;15;p3"/>
            <p:cNvSpPr/>
            <p:nvPr/>
          </p:nvSpPr>
          <p:spPr>
            <a:xfrm>
              <a:off x="32524" y="6104602"/>
              <a:ext cx="384717" cy="753397"/>
            </a:xfrm>
            <a:custGeom>
              <a:rect b="b" l="l" r="r" t="t"/>
              <a:pathLst>
                <a:path extrusionOk="0" h="753397" w="384717">
                  <a:moveTo>
                    <a:pt x="98270" y="213079"/>
                  </a:moveTo>
                  <a:cubicBezTo>
                    <a:pt x="62307" y="136115"/>
                    <a:pt x="29376" y="65507"/>
                    <a:pt x="0" y="0"/>
                  </a:cubicBezTo>
                  <a:lnTo>
                    <a:pt x="0" y="753397"/>
                  </a:lnTo>
                  <a:lnTo>
                    <a:pt x="384717" y="753397"/>
                  </a:lnTo>
                  <a:cubicBezTo>
                    <a:pt x="292469" y="629640"/>
                    <a:pt x="209462" y="451666"/>
                    <a:pt x="98270" y="2130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2524" y="4599878"/>
              <a:ext cx="4014438" cy="2258121"/>
            </a:xfrm>
            <a:custGeom>
              <a:rect b="b" l="l" r="r" t="t"/>
              <a:pathLst>
                <a:path extrusionOk="0" h="2258121" w="4014438">
                  <a:moveTo>
                    <a:pt x="0" y="0"/>
                  </a:moveTo>
                  <a:lnTo>
                    <a:pt x="0" y="663951"/>
                  </a:lnTo>
                  <a:cubicBezTo>
                    <a:pt x="122942" y="548013"/>
                    <a:pt x="321322" y="455472"/>
                    <a:pt x="605950" y="322744"/>
                  </a:cubicBezTo>
                  <a:cubicBezTo>
                    <a:pt x="1022867" y="128295"/>
                    <a:pt x="1254763" y="20197"/>
                    <a:pt x="1476624" y="100946"/>
                  </a:cubicBezTo>
                  <a:cubicBezTo>
                    <a:pt x="1698484" y="181695"/>
                    <a:pt x="1806602" y="413613"/>
                    <a:pt x="2000947" y="830508"/>
                  </a:cubicBezTo>
                  <a:cubicBezTo>
                    <a:pt x="2195292" y="1247404"/>
                    <a:pt x="2303493" y="1479321"/>
                    <a:pt x="2222745" y="1701161"/>
                  </a:cubicBezTo>
                  <a:cubicBezTo>
                    <a:pt x="2141996" y="1923000"/>
                    <a:pt x="1910099" y="2031160"/>
                    <a:pt x="1493204" y="2225567"/>
                  </a:cubicBezTo>
                  <a:lnTo>
                    <a:pt x="1423370" y="2258122"/>
                  </a:lnTo>
                  <a:lnTo>
                    <a:pt x="4014439" y="2258122"/>
                  </a:lnTo>
                  <a:lnTo>
                    <a:pt x="4014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/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4532" y="-11"/>
            <a:ext cx="9193063" cy="5148516"/>
          </a:xfrm>
          <a:custGeom>
            <a:rect b="b" l="l" r="r" t="t"/>
            <a:pathLst>
              <a:path extrusionOk="0" h="2258121" w="4014438">
                <a:moveTo>
                  <a:pt x="0" y="0"/>
                </a:moveTo>
                <a:lnTo>
                  <a:pt x="0" y="2258122"/>
                </a:lnTo>
                <a:lnTo>
                  <a:pt x="1342328" y="2258122"/>
                </a:lnTo>
                <a:cubicBezTo>
                  <a:pt x="1250100" y="2134365"/>
                  <a:pt x="1167094" y="1956391"/>
                  <a:pt x="1055881" y="1717804"/>
                </a:cubicBezTo>
                <a:cubicBezTo>
                  <a:pt x="861432" y="1300908"/>
                  <a:pt x="753335" y="1068991"/>
                  <a:pt x="834083" y="847151"/>
                </a:cubicBezTo>
                <a:cubicBezTo>
                  <a:pt x="914832" y="625312"/>
                  <a:pt x="1146729" y="517152"/>
                  <a:pt x="1563624" y="322744"/>
                </a:cubicBezTo>
                <a:cubicBezTo>
                  <a:pt x="1980519" y="128337"/>
                  <a:pt x="2212437" y="20198"/>
                  <a:pt x="2434297" y="100946"/>
                </a:cubicBezTo>
                <a:cubicBezTo>
                  <a:pt x="2656158" y="181695"/>
                  <a:pt x="2764276" y="413613"/>
                  <a:pt x="2958684" y="830508"/>
                </a:cubicBezTo>
                <a:cubicBezTo>
                  <a:pt x="3153091" y="1247403"/>
                  <a:pt x="3261230" y="1479321"/>
                  <a:pt x="3180481" y="1701160"/>
                </a:cubicBezTo>
                <a:cubicBezTo>
                  <a:pt x="3099732" y="1923000"/>
                  <a:pt x="2867836" y="2031160"/>
                  <a:pt x="2450940" y="2225567"/>
                </a:cubicBezTo>
                <a:lnTo>
                  <a:pt x="2380981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Karla SemiBold"/>
              <a:buChar char="▪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1pPr>
            <a:lvl2pPr indent="-406400" lvl="1" marL="9144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2pPr>
            <a:lvl3pPr indent="-406400" lvl="2" marL="13716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3pPr>
            <a:lvl4pPr indent="-406400" lvl="3" marL="18288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4pPr>
            <a:lvl5pPr indent="-406400" lvl="4" marL="22860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5pPr>
            <a:lvl6pPr indent="-406400" lvl="5" marL="27432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6pPr>
            <a:lvl7pPr indent="-406400" lvl="6" marL="32004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7pPr>
            <a:lvl8pPr indent="-406400" lvl="7" marL="36576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8pPr>
            <a:lvl9pPr indent="-406400" lvl="8" marL="4114800" algn="ctr">
              <a:spcBef>
                <a:spcPts val="600"/>
              </a:spcBef>
              <a:spcAft>
                <a:spcPts val="60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362962" y="1295124"/>
            <a:ext cx="418075" cy="342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Encode Sans Semi Condense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rect b="b" l="l" r="r" t="t"/>
            <a:pathLst>
              <a:path extrusionOk="0" h="2258121" w="4014438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indent="-355600" lvl="2" marL="1371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indent="-355600" lvl="8" marL="41148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41" y="0"/>
            <a:ext cx="9144088" cy="5143548"/>
            <a:chOff x="8145036" y="0"/>
            <a:chExt cx="4014438" cy="2258121"/>
          </a:xfrm>
        </p:grpSpPr>
        <p:sp>
          <p:nvSpPr>
            <p:cNvPr id="31" name="Google Shape;31;p6"/>
            <p:cNvSpPr/>
            <p:nvPr/>
          </p:nvSpPr>
          <p:spPr>
            <a:xfrm>
              <a:off x="8145036" y="0"/>
              <a:ext cx="4014376" cy="2258121"/>
            </a:xfrm>
            <a:custGeom>
              <a:rect b="b" l="l" r="r" t="t"/>
              <a:pathLst>
                <a:path extrusionOk="0" h="2258121" w="4014376">
                  <a:moveTo>
                    <a:pt x="2148603" y="1774988"/>
                  </a:moveTo>
                  <a:cubicBezTo>
                    <a:pt x="1965654" y="1382640"/>
                    <a:pt x="1863892" y="1164459"/>
                    <a:pt x="1939873" y="955604"/>
                  </a:cubicBezTo>
                  <a:cubicBezTo>
                    <a:pt x="2015855" y="746748"/>
                    <a:pt x="2234119" y="645049"/>
                    <a:pt x="2626468" y="462162"/>
                  </a:cubicBezTo>
                  <a:cubicBezTo>
                    <a:pt x="3018816" y="279275"/>
                    <a:pt x="3236997" y="177451"/>
                    <a:pt x="3445831" y="253432"/>
                  </a:cubicBezTo>
                  <a:cubicBezTo>
                    <a:pt x="3654666" y="329414"/>
                    <a:pt x="3756386" y="547678"/>
                    <a:pt x="3939272" y="940006"/>
                  </a:cubicBezTo>
                  <a:cubicBezTo>
                    <a:pt x="3966182" y="997693"/>
                    <a:pt x="3991294" y="1051574"/>
                    <a:pt x="4014377" y="1102256"/>
                  </a:cubicBezTo>
                  <a:lnTo>
                    <a:pt x="4014377" y="0"/>
                  </a:lnTo>
                  <a:lnTo>
                    <a:pt x="0" y="0"/>
                  </a:lnTo>
                  <a:lnTo>
                    <a:pt x="0" y="2258122"/>
                  </a:lnTo>
                  <a:lnTo>
                    <a:pt x="2400007" y="2258122"/>
                  </a:lnTo>
                  <a:cubicBezTo>
                    <a:pt x="2320283" y="2143125"/>
                    <a:pt x="2245932" y="1983697"/>
                    <a:pt x="2148603" y="1774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11595195" y="1947441"/>
              <a:ext cx="564279" cy="310680"/>
            </a:xfrm>
            <a:custGeom>
              <a:rect b="b" l="l" r="r" t="t"/>
              <a:pathLst>
                <a:path extrusionOk="0" h="310680" w="564279">
                  <a:moveTo>
                    <a:pt x="11332" y="305390"/>
                  </a:moveTo>
                  <a:lnTo>
                    <a:pt x="0" y="310680"/>
                  </a:lnTo>
                  <a:lnTo>
                    <a:pt x="564279" y="310680"/>
                  </a:lnTo>
                  <a:lnTo>
                    <a:pt x="564279" y="0"/>
                  </a:lnTo>
                  <a:cubicBezTo>
                    <a:pt x="447610" y="101929"/>
                    <a:pt x="266229" y="186525"/>
                    <a:pt x="11332" y="305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6"/>
          <p:cNvSpPr txBox="1"/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62955" cy="5142871"/>
          </a:xfrm>
          <a:custGeom>
            <a:rect b="b" l="l" r="r" t="t"/>
            <a:pathLst>
              <a:path extrusionOk="0" h="2258121" w="4014438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indent="-330200" lvl="7" marL="36576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indent="-330200" lvl="8" marL="41148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indent="-330200" lvl="7" marL="36576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indent="-330200" lvl="8" marL="41148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9162955" cy="5142871"/>
          </a:xfrm>
          <a:custGeom>
            <a:rect b="b" l="l" r="r" t="t"/>
            <a:pathLst>
              <a:path extrusionOk="0" h="2258121" w="4014438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90026" y="-743550"/>
            <a:ext cx="2750366" cy="2750258"/>
          </a:xfrm>
          <a:custGeom>
            <a:rect b="b" l="l" r="r" t="t"/>
            <a:pathLst>
              <a:path extrusionOk="0" h="1376850" w="1376904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4507725" y="4318150"/>
            <a:ext cx="4081800" cy="33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6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490126" y="-1123525"/>
            <a:ext cx="5776112" cy="5775886"/>
          </a:xfrm>
          <a:custGeom>
            <a:rect b="b" l="l" r="r" t="t"/>
            <a:pathLst>
              <a:path extrusionOk="0" h="1376850" w="1376904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 Light"/>
              <a:buChar char="▪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1pPr>
            <a:lvl2pPr indent="-355600" lvl="1" marL="9144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2pPr>
            <a:lvl3pPr indent="-355600" lvl="2" marL="1371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8pPr>
            <a:lvl9pPr indent="-355600" lvl="8" marL="41148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0.jp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1395725" y="1388175"/>
            <a:ext cx="7681500" cy="68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Arapey"/>
                <a:ea typeface="Arapey"/>
                <a:cs typeface="Arapey"/>
                <a:sym typeface="Arapey"/>
              </a:rPr>
              <a:t>Introducing… </a:t>
            </a:r>
            <a:r>
              <a:rPr lang="en" sz="5400">
                <a:latin typeface="Arapey"/>
                <a:ea typeface="Arapey"/>
                <a:cs typeface="Arapey"/>
                <a:sym typeface="Arapey"/>
              </a:rPr>
              <a:t>ClutterCutter</a:t>
            </a:r>
            <a:r>
              <a:rPr lang="en" sz="3700">
                <a:latin typeface="Arapey"/>
                <a:ea typeface="Arapey"/>
                <a:cs typeface="Arapey"/>
                <a:sym typeface="Arapey"/>
              </a:rPr>
              <a:t>!</a:t>
            </a:r>
            <a:endParaRPr sz="37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79" name="Google Shape;79;p15"/>
          <p:cNvSpPr txBox="1"/>
          <p:nvPr>
            <p:ph idx="4294967295" type="subTitle"/>
          </p:nvPr>
        </p:nvSpPr>
        <p:spPr>
          <a:xfrm>
            <a:off x="2584926" y="2301150"/>
            <a:ext cx="5303100" cy="5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200">
                <a:latin typeface="Arapey"/>
                <a:ea typeface="Arapey"/>
                <a:cs typeface="Arapey"/>
                <a:sym typeface="Arapey"/>
              </a:rPr>
              <a:t>The smart, effective tool for your messy inbox</a:t>
            </a:r>
            <a:endParaRPr sz="2200"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25" y="2661500"/>
            <a:ext cx="3362058" cy="24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-344150" y="829275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Our Model 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80575" y="829275"/>
            <a:ext cx="5679000" cy="338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Vectorization</a:t>
            </a:r>
            <a:endParaRPr b="1" sz="1900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Word embeddings using </a:t>
            </a:r>
            <a:r>
              <a:rPr lang="en" sz="1800" u="sng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Fasttext</a:t>
            </a:r>
            <a:endParaRPr sz="1800" u="sng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Baseline</a:t>
            </a:r>
            <a:endParaRPr b="1" sz="1900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Took </a:t>
            </a:r>
            <a:r>
              <a:rPr lang="en" sz="1800" u="sng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average meaning</a:t>
            </a: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of each email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Fed to linear layer to produce 5 outputs 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RNN</a:t>
            </a:r>
            <a:endParaRPr b="1" sz="1900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Single </a:t>
            </a:r>
            <a:r>
              <a:rPr lang="en" sz="1800" u="sng">
                <a:latin typeface="Arapey"/>
                <a:ea typeface="Arapey"/>
                <a:cs typeface="Arapey"/>
                <a:sym typeface="Arapey"/>
              </a:rPr>
              <a:t>GRU </a:t>
            </a:r>
            <a:r>
              <a:rPr lang="en" sz="1800">
                <a:latin typeface="Arapey"/>
                <a:ea typeface="Arapey"/>
                <a:cs typeface="Arapey"/>
                <a:sym typeface="Arapey"/>
              </a:rPr>
              <a:t>unit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Initial h</a:t>
            </a:r>
            <a:r>
              <a:rPr lang="en" sz="1800">
                <a:latin typeface="Arapey"/>
                <a:ea typeface="Arapey"/>
                <a:cs typeface="Arapey"/>
                <a:sym typeface="Arapey"/>
              </a:rPr>
              <a:t>idden dimension = 50 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Fed to linear layer to produce 5 outputs 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700"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857" y="0"/>
            <a:ext cx="63676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532050" y="463375"/>
            <a:ext cx="8079900" cy="6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400">
                <a:latin typeface="Arapey"/>
                <a:ea typeface="Arapey"/>
                <a:cs typeface="Arapey"/>
                <a:sym typeface="Arapey"/>
              </a:rPr>
              <a:t>Hyperparameter Search: Loss and Accuracy Curves</a:t>
            </a:r>
            <a:endParaRPr b="1" sz="2400"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50" y="1125613"/>
            <a:ext cx="4410425" cy="31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800" y="1153575"/>
            <a:ext cx="4332125" cy="3093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532050" y="463375"/>
            <a:ext cx="8079900" cy="6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400">
                <a:latin typeface="Arapey"/>
                <a:ea typeface="Arapey"/>
                <a:cs typeface="Arapey"/>
                <a:sym typeface="Arapey"/>
              </a:rPr>
              <a:t>Summary Sweep of Hyperparameters</a:t>
            </a:r>
            <a:endParaRPr b="1" sz="2400"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0" y="1216025"/>
            <a:ext cx="8959900" cy="3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24400" y="455850"/>
            <a:ext cx="2618100" cy="50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apey"/>
                <a:ea typeface="Arapey"/>
                <a:cs typeface="Arapey"/>
                <a:sym typeface="Arapey"/>
              </a:rPr>
              <a:t>Best Model</a:t>
            </a:r>
            <a:endParaRPr sz="24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424400" y="892000"/>
            <a:ext cx="81672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apey"/>
                <a:ea typeface="Arapey"/>
                <a:cs typeface="Arapey"/>
                <a:sym typeface="Arapey"/>
              </a:rPr>
              <a:t>Test Accuracy: </a:t>
            </a:r>
            <a:r>
              <a:rPr b="1" lang="en" sz="18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96.65%</a:t>
            </a:r>
            <a:endParaRPr b="1" sz="1800">
              <a:solidFill>
                <a:srgbClr val="FF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apey"/>
                <a:ea typeface="Arapey"/>
                <a:cs typeface="Arapey"/>
                <a:sym typeface="Arapey"/>
              </a:rPr>
              <a:t>Hyperparameters: </a:t>
            </a:r>
            <a:r>
              <a:rPr lang="en" sz="1800">
                <a:latin typeface="Arapey"/>
                <a:ea typeface="Arapey"/>
                <a:cs typeface="Arapey"/>
                <a:sym typeface="Arapey"/>
              </a:rPr>
              <a:t>Batch size - 32, Learning rate - 0.005, Hidden dimension - 75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75" y="1859325"/>
            <a:ext cx="4378924" cy="32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25157"/>
            <a:ext cx="4378926" cy="328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2299" y="809975"/>
            <a:ext cx="518050" cy="5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ECF0"/>
            </a:gs>
            <a:gs pos="100000">
              <a:srgbClr val="90B1BF"/>
            </a:gs>
          </a:gsLst>
          <a:lin ang="5400012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/>
        </p:nvSpPr>
        <p:spPr>
          <a:xfrm>
            <a:off x="3036225" y="2122725"/>
            <a:ext cx="27654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Video Demo</a:t>
            </a:r>
            <a:endParaRPr sz="2400"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243375" y="937925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Video Summary</a:t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2949825" y="577650"/>
            <a:ext cx="6056400" cy="39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From the video we saw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Ex 1: Question from Piazza was correctly predicted as </a:t>
            </a:r>
            <a:r>
              <a:rPr lang="en" sz="1800" u="sng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Academics</a:t>
            </a: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 </a:t>
            </a:r>
            <a:endParaRPr sz="1800">
              <a:solidFill>
                <a:srgbClr val="21212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Ex 2: Ad for job opportunities was predicted as </a:t>
            </a:r>
            <a:r>
              <a:rPr lang="en" sz="1800" u="sng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Promotions &amp; Events </a:t>
            </a:r>
            <a:endParaRPr sz="1800">
              <a:solidFill>
                <a:srgbClr val="21212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These examples were from new emails the model has never seen! </a:t>
            </a:r>
            <a:endParaRPr sz="1800">
              <a:solidFill>
                <a:srgbClr val="21212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75" y="2571738"/>
            <a:ext cx="2595300" cy="242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875" y="2317600"/>
            <a:ext cx="1408600" cy="1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4">
            <a:alphaModFix/>
          </a:blip>
          <a:srcRect b="0" l="-2330" r="2330" t="0"/>
          <a:stretch/>
        </p:blipFill>
        <p:spPr>
          <a:xfrm>
            <a:off x="7020975" y="2502950"/>
            <a:ext cx="1408600" cy="1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800" y="2776425"/>
            <a:ext cx="1573950" cy="15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800" y="3153400"/>
            <a:ext cx="1665275" cy="16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Visualizing Errors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643675" y="690975"/>
            <a:ext cx="4933500" cy="33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The </a:t>
            </a:r>
            <a:r>
              <a:rPr b="1"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poorest performing</a:t>
            </a: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 class was </a:t>
            </a:r>
            <a:r>
              <a:rPr lang="en" sz="1800" u="sng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Promotions &amp; Events</a:t>
            </a:r>
            <a:endParaRPr sz="1800" u="sng">
              <a:solidFill>
                <a:srgbClr val="21212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▫"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Actual </a:t>
            </a:r>
            <a:r>
              <a:rPr lang="en" sz="1800" u="sng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P&amp;E</a:t>
            </a: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 got confused for </a:t>
            </a:r>
            <a:r>
              <a:rPr lang="en" sz="1800" u="sng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Academics </a:t>
            </a:r>
            <a:endParaRPr sz="1800" u="sng">
              <a:solidFill>
                <a:srgbClr val="21212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▫"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Most samples falsely labeled as </a:t>
            </a:r>
            <a:r>
              <a:rPr lang="en" sz="1800" u="sng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P&amp;E </a:t>
            </a:r>
            <a:endParaRPr sz="1800" u="sng">
              <a:solidFill>
                <a:srgbClr val="21212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700"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93" y="1798050"/>
            <a:ext cx="5374631" cy="33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-176200" y="8195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Examples of Incorrect Predictions 1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550" y="3854150"/>
            <a:ext cx="4230201" cy="10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231" y="248000"/>
            <a:ext cx="4506923" cy="341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575" y="699400"/>
            <a:ext cx="368200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768475"/>
            <a:ext cx="309000" cy="10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900" y="3955275"/>
            <a:ext cx="265575" cy="866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100050" y="2888450"/>
            <a:ext cx="33738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Prediction</a:t>
            </a:r>
            <a:r>
              <a:rPr b="1" lang="en" sz="16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: Promotions &amp; Events</a:t>
            </a:r>
            <a:endParaRPr b="1" sz="16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Karla"/>
                <a:ea typeface="Karla"/>
                <a:cs typeface="Karla"/>
                <a:sym typeface="Karla"/>
              </a:rPr>
              <a:t>Ground Truth</a:t>
            </a:r>
            <a:r>
              <a:rPr b="1" lang="en" sz="1600">
                <a:solidFill>
                  <a:srgbClr val="38761D"/>
                </a:solidFill>
                <a:latin typeface="Karla"/>
                <a:ea typeface="Karla"/>
                <a:cs typeface="Karla"/>
                <a:sym typeface="Karla"/>
              </a:rPr>
              <a:t>: Academics</a:t>
            </a:r>
            <a:endParaRPr b="1" sz="1600">
              <a:solidFill>
                <a:srgbClr val="38761D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-176200" y="8195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Examples of Incorrect Predictions 2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>
            <a:off x="3688875" y="3707900"/>
            <a:ext cx="3406999" cy="13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225" y="160600"/>
            <a:ext cx="4885351" cy="34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825" y="1050025"/>
            <a:ext cx="368200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8875" y="3338750"/>
            <a:ext cx="33077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075" y="160600"/>
            <a:ext cx="454250" cy="14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825" y="3779549"/>
            <a:ext cx="250450" cy="8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100050" y="2888450"/>
            <a:ext cx="34929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Prediction: Promotions &amp; Events</a:t>
            </a:r>
            <a:endParaRPr b="1" sz="16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Karla"/>
                <a:ea typeface="Karla"/>
                <a:cs typeface="Karla"/>
                <a:sym typeface="Karla"/>
              </a:rPr>
              <a:t>Ground Truth: Professional</a:t>
            </a:r>
            <a:endParaRPr b="1" sz="1600">
              <a:solidFill>
                <a:srgbClr val="38761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825" y="349850"/>
            <a:ext cx="454250" cy="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4294967295" type="title"/>
          </p:nvPr>
        </p:nvSpPr>
        <p:spPr>
          <a:xfrm>
            <a:off x="2636700" y="664675"/>
            <a:ext cx="38706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Introduction and Motivation</a:t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65650" y="1711200"/>
            <a:ext cx="8012700" cy="343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The Problem </a:t>
            </a:r>
            <a:endParaRPr b="1" sz="1900">
              <a:solidFill>
                <a:srgbClr val="FF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A messy, disorganized inbox makes life more complicated than it needs to be.  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Why do we need a solution?</a:t>
            </a:r>
            <a:endParaRPr b="1" sz="1900">
              <a:solidFill>
                <a:srgbClr val="FF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To save valuable time 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To make email search easier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To increase the quality of life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50" y="3267673"/>
            <a:ext cx="1888625" cy="14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824" y="3117300"/>
            <a:ext cx="2202649" cy="172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Ignore this</a:t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0" r="0" t="31318"/>
          <a:stretch/>
        </p:blipFill>
        <p:spPr>
          <a:xfrm>
            <a:off x="4044375" y="2620950"/>
            <a:ext cx="4726326" cy="8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150" y="246750"/>
            <a:ext cx="5004776" cy="2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800" y="2415900"/>
            <a:ext cx="368200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425" y="1433750"/>
            <a:ext cx="303125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900" y="755975"/>
            <a:ext cx="368200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050" y="246550"/>
            <a:ext cx="580750" cy="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Ignore this too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000" y="171351"/>
            <a:ext cx="3856199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450" y="2928600"/>
            <a:ext cx="4240326" cy="1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950" y="646225"/>
            <a:ext cx="1763350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600" y="171350"/>
            <a:ext cx="303125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9925" y="1164325"/>
            <a:ext cx="195200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125" y="1324925"/>
            <a:ext cx="303125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500" y="2999700"/>
            <a:ext cx="303125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1800" y="3832950"/>
            <a:ext cx="303125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825" y="1445075"/>
            <a:ext cx="404675" cy="1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950" y="3119850"/>
            <a:ext cx="303125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0452" y="926500"/>
            <a:ext cx="362100" cy="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100" y="495100"/>
            <a:ext cx="1307400" cy="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950" y="2767425"/>
            <a:ext cx="264875" cy="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-241425" y="93500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Discussion 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371575" y="828550"/>
            <a:ext cx="5595900" cy="41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We have </a:t>
            </a:r>
            <a:r>
              <a:rPr lang="en" u="sng">
                <a:latin typeface="Arapey"/>
                <a:ea typeface="Arapey"/>
                <a:cs typeface="Arapey"/>
                <a:sym typeface="Arapey"/>
              </a:rPr>
              <a:t>high test accuracy</a:t>
            </a:r>
            <a:r>
              <a:rPr lang="en">
                <a:latin typeface="Arapey"/>
                <a:ea typeface="Arapey"/>
                <a:cs typeface="Arapey"/>
                <a:sym typeface="Arapey"/>
              </a:rPr>
              <a:t>… but:</a:t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Data source</a:t>
            </a:r>
            <a:r>
              <a:rPr lang="en" sz="1800">
                <a:latin typeface="Arapey"/>
                <a:ea typeface="Arapey"/>
                <a:cs typeface="Arapey"/>
                <a:sym typeface="Arapey"/>
              </a:rPr>
              <a:t> (¾ Engineering + ¼ Artsci = 100% UofT)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Only tested on emails in our accounts 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b="1" lang="en" sz="1800">
                <a:latin typeface="Arapey"/>
                <a:ea typeface="Arapey"/>
                <a:cs typeface="Arapey"/>
                <a:sym typeface="Arapey"/>
              </a:rPr>
              <a:t>May not generalize! </a:t>
            </a:r>
            <a:endParaRPr b="1" sz="1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latin typeface="Arapey"/>
                <a:ea typeface="Arapey"/>
                <a:cs typeface="Arapey"/>
                <a:sym typeface="Arapey"/>
              </a:rPr>
              <a:t>K</a:t>
            </a:r>
            <a:r>
              <a:rPr lang="en" u="sng">
                <a:latin typeface="Arapey"/>
                <a:ea typeface="Arapey"/>
                <a:cs typeface="Arapey"/>
                <a:sym typeface="Arapey"/>
              </a:rPr>
              <a:t>eyword frequency</a:t>
            </a:r>
            <a:r>
              <a:rPr lang="en">
                <a:latin typeface="Arapey"/>
                <a:ea typeface="Arapey"/>
                <a:cs typeface="Arapey"/>
                <a:sym typeface="Arapey"/>
              </a:rPr>
              <a:t> implies category:</a:t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Recall the most common words in each category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“Course” → Academics 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“Order” → Alerts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“Application” → Professional 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“Students” → Promotion &amp; Events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“Practice” → Personal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1565978"/>
            <a:ext cx="1430801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14238" y="2642304"/>
            <a:ext cx="1241700" cy="10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25" y="3241106"/>
            <a:ext cx="933650" cy="7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What we learned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570775" y="1188575"/>
            <a:ext cx="49335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Karla"/>
              <a:buChar char="▪"/>
            </a:pPr>
            <a:r>
              <a:rPr lang="en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Preparing raw data takes </a:t>
            </a:r>
            <a:r>
              <a:rPr b="1" lang="en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time</a:t>
            </a:r>
            <a:r>
              <a:rPr lang="en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! </a:t>
            </a:r>
            <a:endParaRPr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▫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Need enough 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▫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Manual cleaning 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Karla"/>
              <a:buChar char="▪"/>
            </a:pPr>
            <a:r>
              <a:rPr lang="en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Need to be </a:t>
            </a:r>
            <a:r>
              <a:rPr b="1" lang="en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VERY clear</a:t>
            </a:r>
            <a:r>
              <a:rPr lang="en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on the scope of the labels</a:t>
            </a:r>
            <a:endParaRPr sz="2500"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322" y="3556175"/>
            <a:ext cx="1599685" cy="10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312" y="3556175"/>
            <a:ext cx="3552075" cy="10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612425" y="1036450"/>
            <a:ext cx="27465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Things to Consider</a:t>
            </a:r>
            <a:r>
              <a:rPr lang="en">
                <a:latin typeface="Arapey"/>
                <a:ea typeface="Arapey"/>
                <a:cs typeface="Arapey"/>
                <a:sym typeface="Arapey"/>
              </a:rPr>
              <a:t> </a:t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3595975" y="1123950"/>
            <a:ext cx="49335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apey"/>
              <a:buChar char="▪"/>
            </a:pPr>
            <a:r>
              <a:rPr b="1" lang="en">
                <a:latin typeface="Arapey"/>
                <a:ea typeface="Arapey"/>
                <a:cs typeface="Arapey"/>
                <a:sym typeface="Arapey"/>
              </a:rPr>
              <a:t>Generalization</a:t>
            </a:r>
            <a:r>
              <a:rPr lang="en">
                <a:latin typeface="Arapey"/>
                <a:ea typeface="Arapey"/>
                <a:cs typeface="Arapey"/>
                <a:sym typeface="Arapey"/>
              </a:rPr>
              <a:t> for all users?</a:t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apey"/>
              <a:buChar char="▪"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User choice for </a:t>
            </a:r>
            <a:r>
              <a:rPr b="1" lang="en">
                <a:latin typeface="Arapey"/>
                <a:ea typeface="Arapey"/>
                <a:cs typeface="Arapey"/>
                <a:sym typeface="Arapey"/>
              </a:rPr>
              <a:t>labels</a:t>
            </a:r>
            <a:r>
              <a:rPr lang="en">
                <a:latin typeface="Arapey"/>
                <a:ea typeface="Arapey"/>
                <a:cs typeface="Arapey"/>
                <a:sym typeface="Arapey"/>
              </a:rPr>
              <a:t>? </a:t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apey"/>
              <a:buChar char="▪"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Managing </a:t>
            </a:r>
            <a:r>
              <a:rPr b="1" lang="en">
                <a:latin typeface="Arapey"/>
                <a:ea typeface="Arapey"/>
                <a:cs typeface="Arapey"/>
                <a:sym typeface="Arapey"/>
              </a:rPr>
              <a:t>typos</a:t>
            </a:r>
            <a:r>
              <a:rPr lang="en">
                <a:latin typeface="Arapey"/>
                <a:ea typeface="Arapey"/>
                <a:cs typeface="Arapey"/>
                <a:sym typeface="Arapey"/>
              </a:rPr>
              <a:t>?</a:t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apey"/>
              <a:buChar char="▪"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Incorporation of </a:t>
            </a:r>
            <a:r>
              <a:rPr b="1" lang="en">
                <a:latin typeface="Arapey"/>
                <a:ea typeface="Arapey"/>
                <a:cs typeface="Arapey"/>
                <a:sym typeface="Arapey"/>
              </a:rPr>
              <a:t>decision heuristics</a:t>
            </a:r>
            <a:r>
              <a:rPr lang="en">
                <a:latin typeface="Arapey"/>
                <a:ea typeface="Arapey"/>
                <a:cs typeface="Arapey"/>
                <a:sym typeface="Arapey"/>
              </a:rPr>
              <a:t> into NN design?</a:t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38754" l="0" r="0" t="7336"/>
          <a:stretch/>
        </p:blipFill>
        <p:spPr>
          <a:xfrm>
            <a:off x="3358925" y="3067724"/>
            <a:ext cx="2746500" cy="19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675" y="2952880"/>
            <a:ext cx="1783600" cy="10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575" y="1085650"/>
            <a:ext cx="1565745" cy="6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4225" y="3956150"/>
            <a:ext cx="591100" cy="5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8250" y="4240800"/>
            <a:ext cx="591100" cy="5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3125" y="3911675"/>
            <a:ext cx="591100" cy="5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0125" y="1238700"/>
            <a:ext cx="295350" cy="4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/>
        </p:nvSpPr>
        <p:spPr>
          <a:xfrm>
            <a:off x="3112200" y="2163600"/>
            <a:ext cx="2919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apey"/>
                <a:ea typeface="Arapey"/>
                <a:cs typeface="Arapey"/>
                <a:sym typeface="Arapey"/>
              </a:rPr>
              <a:t>Any Questions?</a:t>
            </a:r>
            <a:endParaRPr b="1" sz="3400"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264350" y="1857600"/>
            <a:ext cx="6615300" cy="14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AutoNum type="arabicPeriod"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Provide examples of how we sort past emails</a:t>
            </a:r>
            <a:endParaRPr sz="1800">
              <a:solidFill>
                <a:srgbClr val="21212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914400" rtl="0" algn="ctr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AutoNum type="arabicPeriod"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Apply ML to learn the patterns </a:t>
            </a:r>
            <a:endParaRPr sz="1800">
              <a:solidFill>
                <a:srgbClr val="21212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914400" rtl="0" algn="ctr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AutoNum type="arabicPeriod"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Apply this knowledge to make predictions</a:t>
            </a:r>
            <a:endParaRPr sz="1800">
              <a:solidFill>
                <a:srgbClr val="21212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914400" rtl="0" algn="ctr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apey"/>
              <a:buAutoNum type="arabicPeriod"/>
            </a:pPr>
            <a:r>
              <a:rPr lang="en" sz="1800">
                <a:solidFill>
                  <a:srgbClr val="212121"/>
                </a:solidFill>
                <a:latin typeface="Arapey"/>
                <a:ea typeface="Arapey"/>
                <a:cs typeface="Arapey"/>
                <a:sym typeface="Arapey"/>
              </a:rPr>
              <a:t> Automated sorting for future emails!</a:t>
            </a:r>
            <a:endParaRPr sz="2900"/>
          </a:p>
        </p:txBody>
      </p:sp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3129600" y="664675"/>
            <a:ext cx="28848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apey"/>
                <a:ea typeface="Arapey"/>
                <a:cs typeface="Arapey"/>
                <a:sym typeface="Arapey"/>
              </a:rPr>
              <a:t>The Solution Process</a:t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-470100" y="903525"/>
            <a:ext cx="3031500" cy="116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Data &amp; 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Data Processing 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453500" y="839750"/>
            <a:ext cx="5690400" cy="408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Data Used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latin typeface="Arapey"/>
                <a:ea typeface="Arapey"/>
                <a:cs typeface="Arapey"/>
                <a:sym typeface="Arapey"/>
              </a:rPr>
              <a:t>Real-life emails from our own accounts </a:t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Data Cleaning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Standardized text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Removed personal info for privacy reasons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Amount of Data 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 u="sng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Initial</a:t>
            </a: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: 150/class for a total of 750 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 u="sng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Re-sampling</a:t>
            </a: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: </a:t>
            </a: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Increased to ~200/class for ~1000 total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▪"/>
            </a:pPr>
            <a:r>
              <a:rPr lang="en" sz="1800" u="sng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Data Augmentation:</a:t>
            </a: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Increased to 2850 total 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▫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Synonym Replacement 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apey"/>
              <a:buChar char="▫"/>
            </a:pPr>
            <a:r>
              <a:rPr lang="en" sz="18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Back Translation</a:t>
            </a:r>
            <a:endParaRPr sz="18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50" y="1895538"/>
            <a:ext cx="2500802" cy="14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00" y="3098267"/>
            <a:ext cx="2500802" cy="145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25" y="3740700"/>
            <a:ext cx="1894372" cy="109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-63275" y="954675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Data Statistics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651800" y="2133300"/>
            <a:ext cx="2331900" cy="296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Academics: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apey"/>
              <a:buChar char="●"/>
            </a:pPr>
            <a:r>
              <a:rPr lang="en" sz="14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</a:t>
            </a:r>
            <a:r>
              <a:rPr lang="en" sz="14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course</a:t>
            </a:r>
            <a:r>
              <a:rPr lang="en" sz="14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124, '</a:t>
            </a:r>
            <a:r>
              <a:rPr lang="en" sz="14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students</a:t>
            </a:r>
            <a:r>
              <a:rPr lang="en" sz="14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121, '</a:t>
            </a:r>
            <a:r>
              <a:rPr lang="en" sz="14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final</a:t>
            </a:r>
            <a:r>
              <a:rPr lang="en" sz="14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82, '</a:t>
            </a:r>
            <a:r>
              <a:rPr lang="en" sz="14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questions</a:t>
            </a:r>
            <a:r>
              <a:rPr lang="en" sz="14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82, '</a:t>
            </a:r>
            <a:r>
              <a:rPr lang="en" sz="14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engineering</a:t>
            </a:r>
            <a:r>
              <a:rPr lang="en" sz="14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81</a:t>
            </a:r>
            <a:endParaRPr sz="14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Alerts: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apey"/>
              <a:buChar char="●"/>
            </a:pP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order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218,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email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169,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account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147,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password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71,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information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70</a:t>
            </a:r>
            <a:endParaRPr sz="13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Personal: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apey"/>
              <a:buChar char="●"/>
            </a:pP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practice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45,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think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32,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going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20,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other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19,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email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19</a:t>
            </a:r>
            <a:endParaRPr sz="13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6253512" y="2133300"/>
            <a:ext cx="23319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Professional: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apey"/>
              <a:buChar char="●"/>
            </a:pP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application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177,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interview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145,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position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100,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interest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68, 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assessment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59</a:t>
            </a:r>
            <a:endParaRPr sz="13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Promotions and Events:</a:t>
            </a:r>
            <a:endParaRPr b="1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apey"/>
              <a:buChar char="●"/>
            </a:pP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students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275,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engineering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198,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november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151,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student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144, '</a:t>
            </a:r>
            <a:r>
              <a:rPr lang="en" sz="13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university</a:t>
            </a:r>
            <a:r>
              <a:rPr lang="en" sz="13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': 143</a:t>
            </a:r>
            <a:endParaRPr sz="130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3537475" y="808275"/>
            <a:ext cx="54369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apey"/>
                <a:ea typeface="Arapey"/>
                <a:cs typeface="Arapey"/>
                <a:sym typeface="Arapey"/>
              </a:rPr>
              <a:t>8872 unique words </a:t>
            </a: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in 2850 emails!</a:t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Below are the 5 most frequently appearing “meaningful” words for each category </a:t>
            </a:r>
            <a:endParaRPr sz="1700"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12426" l="0" r="0" t="0"/>
          <a:stretch/>
        </p:blipFill>
        <p:spPr>
          <a:xfrm>
            <a:off x="6796000" y="240850"/>
            <a:ext cx="1719074" cy="11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-125975" y="8307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Data Statistics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apey"/>
                <a:ea typeface="Arapey"/>
                <a:cs typeface="Arapey"/>
                <a:sym typeface="Arapey"/>
              </a:rPr>
              <a:t>cont.d...</a:t>
            </a:r>
            <a:endParaRPr sz="28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422000" y="683775"/>
            <a:ext cx="49095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Data Splits</a:t>
            </a:r>
            <a:endParaRPr b="1" sz="1800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apey"/>
              <a:buChar char="▪"/>
            </a:pPr>
            <a:r>
              <a:rPr lang="en" sz="17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Training = 0.64</a:t>
            </a:r>
            <a:endParaRPr sz="17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apey"/>
              <a:buChar char="▪"/>
            </a:pPr>
            <a:r>
              <a:rPr lang="en" sz="17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Validation = 0.16</a:t>
            </a:r>
            <a:endParaRPr sz="17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apey"/>
              <a:buChar char="▪"/>
            </a:pPr>
            <a:r>
              <a:rPr lang="en" sz="17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Test = 0.20 </a:t>
            </a:r>
            <a:endParaRPr b="1" sz="1800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  <a:latin typeface="Arapey"/>
                <a:ea typeface="Arapey"/>
                <a:cs typeface="Arapey"/>
                <a:sym typeface="Arapey"/>
              </a:rPr>
              <a:t>Class Balance</a:t>
            </a:r>
            <a:endParaRPr sz="17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155CC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graphicFrame>
        <p:nvGraphicFramePr>
          <p:cNvPr id="121" name="Google Shape;121;p20"/>
          <p:cNvGraphicFramePr/>
          <p:nvPr/>
        </p:nvGraphicFramePr>
        <p:xfrm>
          <a:off x="3650713" y="24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{B3793F0B-6D3C-4909-B688-66A348AEA52E}</a:tableStyleId>
              </a:tblPr>
              <a:tblGrid>
                <a:gridCol w="1599725"/>
                <a:gridCol w="1103250"/>
                <a:gridCol w="1103250"/>
                <a:gridCol w="1103250"/>
              </a:tblGrid>
              <a:tr h="30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Labels</a:t>
                      </a:r>
                      <a:endParaRPr b="1"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Train</a:t>
                      </a:r>
                      <a:endParaRPr b="1">
                        <a:solidFill>
                          <a:srgbClr val="21212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Validation</a:t>
                      </a:r>
                      <a:endParaRPr b="1"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Test</a:t>
                      </a:r>
                      <a:endParaRPr b="1"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0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Academics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355</a:t>
                      </a:r>
                      <a:endParaRPr>
                        <a:solidFill>
                          <a:srgbClr val="21212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89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111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Alerts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370</a:t>
                      </a:r>
                      <a:endParaRPr>
                        <a:solidFill>
                          <a:srgbClr val="21212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93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116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Personal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363</a:t>
                      </a:r>
                      <a:endParaRPr>
                        <a:solidFill>
                          <a:srgbClr val="21212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91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113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Professional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376</a:t>
                      </a:r>
                      <a:endParaRPr>
                        <a:solidFill>
                          <a:srgbClr val="21212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94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118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Promotions 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and Events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355</a:t>
                      </a:r>
                      <a:endParaRPr>
                        <a:solidFill>
                          <a:srgbClr val="21212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88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apey"/>
                          <a:ea typeface="Arapey"/>
                          <a:cs typeface="Arapey"/>
                          <a:sym typeface="Arapey"/>
                        </a:rPr>
                        <a:t>111</a:t>
                      </a:r>
                      <a:endParaRPr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450" y="281774"/>
            <a:ext cx="2151925" cy="14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450" y="989601"/>
            <a:ext cx="1355525" cy="9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300" y="1504850"/>
            <a:ext cx="824100" cy="5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6342" l="6728" r="7124" t="8522"/>
          <a:stretch/>
        </p:blipFill>
        <p:spPr>
          <a:xfrm>
            <a:off x="1600588" y="738800"/>
            <a:ext cx="5942826" cy="44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378075" y="229100"/>
            <a:ext cx="4263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apey"/>
                <a:ea typeface="Arapey"/>
                <a:cs typeface="Arapey"/>
                <a:sym typeface="Arapey"/>
              </a:rPr>
              <a:t>Case 1: </a:t>
            </a:r>
            <a:r>
              <a:rPr lang="en" sz="2400">
                <a:latin typeface="Arapey"/>
                <a:ea typeface="Arapey"/>
                <a:cs typeface="Arapey"/>
                <a:sym typeface="Arapey"/>
              </a:rPr>
              <a:t>No Data Augmentation </a:t>
            </a:r>
            <a:endParaRPr sz="24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Light"/>
              <a:ea typeface="Karla Light"/>
              <a:cs typeface="Karla Light"/>
              <a:sym typeface="Karl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800" y="403200"/>
            <a:ext cx="6320400" cy="47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378075" y="229100"/>
            <a:ext cx="4622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apey"/>
                <a:ea typeface="Arapey"/>
                <a:cs typeface="Arapey"/>
                <a:sym typeface="Arapey"/>
              </a:rPr>
              <a:t>Case 2: </a:t>
            </a:r>
            <a:r>
              <a:rPr lang="en" sz="2400">
                <a:latin typeface="Arapey"/>
                <a:ea typeface="Arapey"/>
                <a:cs typeface="Arapey"/>
                <a:sym typeface="Arapey"/>
              </a:rPr>
              <a:t>35% Data Augmentation</a:t>
            </a:r>
            <a:endParaRPr sz="24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Light"/>
              <a:ea typeface="Karla Light"/>
              <a:cs typeface="Karla Light"/>
              <a:sym typeface="Karl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025" y="417050"/>
            <a:ext cx="6301950" cy="472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78075" y="229100"/>
            <a:ext cx="4622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apey"/>
                <a:ea typeface="Arapey"/>
                <a:cs typeface="Arapey"/>
                <a:sym typeface="Arapey"/>
              </a:rPr>
              <a:t>Case 3: </a:t>
            </a:r>
            <a:r>
              <a:rPr lang="en" sz="2400">
                <a:latin typeface="Arapey"/>
                <a:ea typeface="Arapey"/>
                <a:cs typeface="Arapey"/>
                <a:sym typeface="Arapey"/>
              </a:rPr>
              <a:t>50% Data augmentation</a:t>
            </a:r>
            <a:endParaRPr sz="2400"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Light"/>
              <a:ea typeface="Karla Light"/>
              <a:cs typeface="Karla Light"/>
              <a:sym typeface="Karla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